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0" r:id="rId6"/>
    <p:sldId id="259" r:id="rId7"/>
    <p:sldId id="261" r:id="rId8"/>
    <p:sldId id="262" r:id="rId9"/>
    <p:sldId id="266" r:id="rId10"/>
    <p:sldId id="274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9F"/>
    <a:srgbClr val="1F2A40"/>
    <a:srgbClr val="004960"/>
    <a:srgbClr val="E1F8FF"/>
    <a:srgbClr val="C9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6A682-888D-4344-AB62-75A96D2B8D23}" v="7" dt="2024-02-16T17:51:36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6C218-5DB7-4443-B4AD-F3CE9B122943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15910-2F88-4C88-ADE7-F4955D3F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2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15910-2F88-4C88-ADE7-F4955D3FFC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5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15910-2F88-4C88-ADE7-F4955D3FFC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83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15910-2F88-4C88-ADE7-F4955D3FFC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22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15910-2F88-4C88-ADE7-F4955D3FFC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78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15910-2F88-4C88-ADE7-F4955D3FFC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56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15910-2F88-4C88-ADE7-F4955D3FFC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9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15910-2F88-4C88-ADE7-F4955D3FFC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2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15910-2F88-4C88-ADE7-F4955D3FFC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8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15910-2F88-4C88-ADE7-F4955D3FFC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5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15910-2F88-4C88-ADE7-F4955D3FFC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70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15910-2F88-4C88-ADE7-F4955D3FFC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88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15910-2F88-4C88-ADE7-F4955D3FFC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38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15910-2F88-4C88-ADE7-F4955D3FFC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0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15910-2F88-4C88-ADE7-F4955D3FFC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3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8A11-793C-C950-DEF7-CDC117B84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1C0D1-4CD9-70EE-8433-733A2AD23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2875F-4FCB-0D6B-CDF6-016A2EB9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2E39-8CD2-41E4-8A45-F0CDF730451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D5A33-8DF0-2D0F-B797-C73BDA80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77E60-E823-161E-8428-0C68CB053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03D0-BABB-4BC6-BB39-75D49366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6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AD689-D902-2069-EA3E-A6D506C73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72FCC-EAB3-E428-B19C-C39210DCA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87052-5551-F62B-891A-DCD98992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2E39-8CD2-41E4-8A45-F0CDF730451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4E43E-E0A6-D004-EFDD-742C787F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51E7D-9E88-25D8-F24D-3061936CB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03D0-BABB-4BC6-BB39-75D49366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8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7E85B1-25DF-1EC1-640A-576BE1B20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A0E1B-14A8-C9BF-90B1-BCA4334EF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9EC52-D08C-D8AD-F721-10EE74067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2E39-8CD2-41E4-8A45-F0CDF730451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11049-C945-CBCA-97D2-248CB00C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0F7BD-0B1C-2737-F161-9BC0F2ED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03D0-BABB-4BC6-BB39-75D49366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9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2D86-2B2B-6F0A-DB21-94C39EA3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61FF3-FDCE-F1F2-1BB0-FC0296519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4E2C7-5CA5-7B23-56EC-EC59979B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2E39-8CD2-41E4-8A45-F0CDF730451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C79A6-1099-DC67-9998-CD3A1A37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9DFCE-406A-C04F-9912-7643DA88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03D0-BABB-4BC6-BB39-75D49366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2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023E3-2A64-29CD-A7E2-E086F576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CB320-2420-D002-C512-970D27671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09C94-6E31-7D0A-67B5-BD120248F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2E39-8CD2-41E4-8A45-F0CDF730451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7909F-9195-8DE6-BD4B-914D0A362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88EA4-5B21-0EF3-5F88-3E3EB822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03D0-BABB-4BC6-BB39-75D49366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2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5C2E-0BC3-8EBF-06DF-751ACC08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9108A-FD37-54C9-763B-785701CC3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78DBE-0422-3C66-612F-51377F0E3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B1E9E-08EE-4E58-01DA-DDACEE254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2E39-8CD2-41E4-8A45-F0CDF730451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05868-15EE-5DC7-74CD-EBF94148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C5055-5070-D86C-FAA6-BA1498D4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03D0-BABB-4BC6-BB39-75D49366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0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A6C69-06A4-CD5D-CB89-47B4054A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7DDE7-7F0C-4FE5-79FD-D857BBAF9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C4709-A92A-BFF7-7467-12D88DC62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FE17E7-2DA1-6FDC-D7BC-E31BADC01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5E5D17-CD9C-B174-BFF3-31617859CD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8EE09A-2D3B-8E7E-98A9-ECBE582FA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2E39-8CD2-41E4-8A45-F0CDF730451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E2F050-BBDA-7507-E07B-4ED6FAB6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0A7C95-92C1-5FDF-1901-DDE8D732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03D0-BABB-4BC6-BB39-75D49366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9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7B8FF-B751-ECE0-2AEF-6E4C9256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E633CA-45D0-115B-520E-BBF022729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2E39-8CD2-41E4-8A45-F0CDF730451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A76DD-9997-71C8-BAB3-B5B3A199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08D11-C8EB-B45C-464D-E5A7B61D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03D0-BABB-4BC6-BB39-75D49366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5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CDAF9-BA5D-0889-7518-850EB5F9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2E39-8CD2-41E4-8A45-F0CDF730451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99F77-80AC-3EBC-7AFE-759C159A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7CB57-78DD-CD33-9578-74FDB0D4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03D0-BABB-4BC6-BB39-75D49366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1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01CA4-01B4-C8D8-93C9-5D540F69F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DCC8E-8BBE-1BE9-F1CE-B8507B53E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FC224-E1A6-7742-F399-4DC4B7EBF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7FC75-AFC5-D0CA-D387-153E6589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2E39-8CD2-41E4-8A45-F0CDF730451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44DC2-0BB8-1636-45F9-3CA224C61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BF879-1DAB-3F44-E7D7-39D97E1B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03D0-BABB-4BC6-BB39-75D49366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79779-FCFF-3B6D-B6D9-1E28C0821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DDA66-8773-31D7-41A8-331EB58BD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174AC-5239-F640-0502-FE2024912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A02AF-375D-17BB-1FD3-1C5670C8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2E39-8CD2-41E4-8A45-F0CDF730451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1039B-F09A-5F7B-B557-F5625168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3A425-1029-7EC3-D7EA-8E25C6CB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03D0-BABB-4BC6-BB39-75D49366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1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71B5CA"/>
            </a:gs>
            <a:gs pos="74000">
              <a:srgbClr val="D7EAF0"/>
            </a:gs>
            <a:gs pos="14000">
              <a:schemeClr val="bg1"/>
            </a:gs>
            <a:gs pos="100000">
              <a:srgbClr val="007A9F"/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400E5-B7FB-37B6-BD22-7CE05F41C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F3F83-6A6E-107D-517B-C2BBF5DEE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C14C9-C28C-F3E8-1116-CE1E2DF8F4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12E39-8CD2-41E4-8A45-F0CDF730451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3DEF0-CAEF-BD30-FFD3-47DE18D68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BC713-101F-B7E5-6D72-9AAA6D0A1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803D0-BABB-4BC6-BB39-75D49366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2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IDSDFinance@waynecountymi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IDSDAttorney@waynecountymi.gov" TargetMode="External"/><Relationship Id="rId5" Type="http://schemas.openxmlformats.org/officeDocument/2006/relationships/hyperlink" Target="mailto:IDSDWayne@waynecountymi.gov" TargetMode="External"/><Relationship Id="rId4" Type="http://schemas.openxmlformats.org/officeDocument/2006/relationships/hyperlink" Target="mailto:IDSDIT@waynecountymi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waynecounty.com/departments/ids/home.aspx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waynecounty.com/departments/ids/attorney-billing-training.aspx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https://www.waynecounty.com/departments/ids/attorney-billing-training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no-reply@oracle.com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EC273-DB67-9C60-C72E-BA60DA1FE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30037"/>
            <a:ext cx="9144000" cy="11979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Attorney Billing</a:t>
            </a:r>
            <a:br>
              <a:rPr lang="en-US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</a:br>
            <a:endParaRPr lang="en-US" dirty="0">
              <a:latin typeface="Amazon Ember Medium" panose="020B0603020204030204" pitchFamily="34" charset="0"/>
              <a:ea typeface="Amazon Ember Medium" panose="020B0603020204030204" pitchFamily="34" charset="0"/>
              <a:cs typeface="Amazon Ember Medium" panose="020B0603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A02A5-B7D6-C80B-9679-17CA4145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637" y="3428999"/>
            <a:ext cx="9144000" cy="1655762"/>
          </a:xfrm>
        </p:spPr>
        <p:txBody>
          <a:bodyPr/>
          <a:lstStyle/>
          <a:p>
            <a:r>
              <a:rPr lang="en-US" b="0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Oracle Application Walkthrough  </a:t>
            </a:r>
            <a:endParaRPr lang="en-US" i="1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9FDE895-D02F-8DCC-CE31-CEF02A48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6201724"/>
            <a:ext cx="2371725" cy="562916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BCB49AB-D642-82CE-0BFC-3A34D7A4D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61" y="3540276"/>
            <a:ext cx="282789" cy="31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24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D2074D89-CBAF-21DF-DB7D-1BC33DE82237}"/>
              </a:ext>
            </a:extLst>
          </p:cNvPr>
          <p:cNvSpPr txBox="1">
            <a:spLocks/>
          </p:cNvSpPr>
          <p:nvPr/>
        </p:nvSpPr>
        <p:spPr>
          <a:xfrm>
            <a:off x="388775" y="207884"/>
            <a:ext cx="10073951" cy="999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Today’s Session</a:t>
            </a:r>
            <a:endParaRPr lang="en-US" sz="5400" dirty="0">
              <a:latin typeface="Amazon Ember Medium" panose="020B0603020204030204" pitchFamily="34" charset="0"/>
              <a:ea typeface="Amazon Ember Medium" panose="020B0603020204030204" pitchFamily="34" charset="0"/>
              <a:cs typeface="Amazon Ember Medium" panose="020B0603020204030204" pitchFamily="34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CA754AF-0A20-819F-19DD-671BEF93F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6201724"/>
            <a:ext cx="2371725" cy="562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7C9168-4D94-2D59-7764-E5BA2AA81DB5}"/>
              </a:ext>
            </a:extLst>
          </p:cNvPr>
          <p:cNvSpPr txBox="1"/>
          <p:nvPr/>
        </p:nvSpPr>
        <p:spPr>
          <a:xfrm>
            <a:off x="2262187" y="1438274"/>
            <a:ext cx="76676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Logging in</a:t>
            </a:r>
          </a:p>
          <a:p>
            <a:r>
              <a:rPr lang="en-US" sz="4400"/>
              <a:t>Password Reset</a:t>
            </a:r>
          </a:p>
          <a:p>
            <a:r>
              <a:rPr lang="en-US" sz="4400"/>
              <a:t>Attorney Dashboard</a:t>
            </a:r>
          </a:p>
          <a:p>
            <a:r>
              <a:rPr lang="en-US" sz="4400"/>
              <a:t>Creating a Billing Item</a:t>
            </a:r>
          </a:p>
          <a:p>
            <a:r>
              <a:rPr lang="en-US" sz="4400"/>
              <a:t>Attaching Documentation</a:t>
            </a:r>
          </a:p>
          <a:p>
            <a:r>
              <a:rPr lang="en-US" sz="4400"/>
              <a:t>Editing a Billing Item</a:t>
            </a:r>
            <a:endParaRPr lang="en-US" sz="4400" dirty="0"/>
          </a:p>
        </p:txBody>
      </p:sp>
      <p:pic>
        <p:nvPicPr>
          <p:cNvPr id="7172" name="Picture 4" descr="Dollar Sign Icon | Line Iconpack | IconsMind">
            <a:extLst>
              <a:ext uri="{FF2B5EF4-FFF2-40B4-BE49-F238E27FC236}">
                <a16:creationId xmlns:a16="http://schemas.microsoft.com/office/drawing/2014/main" id="{0FBC8FD3-90C0-5C5F-D8FA-DF3FCA314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3620541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0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D2074D89-CBAF-21DF-DB7D-1BC33DE82237}"/>
              </a:ext>
            </a:extLst>
          </p:cNvPr>
          <p:cNvSpPr txBox="1">
            <a:spLocks/>
          </p:cNvSpPr>
          <p:nvPr/>
        </p:nvSpPr>
        <p:spPr>
          <a:xfrm>
            <a:off x="388775" y="207884"/>
            <a:ext cx="10073951" cy="999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Today’s Session</a:t>
            </a:r>
            <a:endParaRPr lang="en-US" sz="5400" dirty="0">
              <a:latin typeface="Amazon Ember Medium" panose="020B0603020204030204" pitchFamily="34" charset="0"/>
              <a:ea typeface="Amazon Ember Medium" panose="020B0603020204030204" pitchFamily="34" charset="0"/>
              <a:cs typeface="Amazon Ember Medium" panose="020B0603020204030204" pitchFamily="34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CA754AF-0A20-819F-19DD-671BEF93F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6201724"/>
            <a:ext cx="2371725" cy="562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7C9168-4D94-2D59-7764-E5BA2AA81DB5}"/>
              </a:ext>
            </a:extLst>
          </p:cNvPr>
          <p:cNvSpPr txBox="1"/>
          <p:nvPr/>
        </p:nvSpPr>
        <p:spPr>
          <a:xfrm>
            <a:off x="2262187" y="1438274"/>
            <a:ext cx="76676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Logging in</a:t>
            </a:r>
          </a:p>
          <a:p>
            <a:r>
              <a:rPr lang="en-US" sz="4400"/>
              <a:t>Password Reset</a:t>
            </a:r>
          </a:p>
          <a:p>
            <a:r>
              <a:rPr lang="en-US" sz="4400"/>
              <a:t>Attorney Dashboard</a:t>
            </a:r>
          </a:p>
          <a:p>
            <a:r>
              <a:rPr lang="en-US" sz="4400"/>
              <a:t>Creating a Billing Item</a:t>
            </a:r>
          </a:p>
          <a:p>
            <a:r>
              <a:rPr lang="en-US" sz="4400"/>
              <a:t>Attaching Documentation</a:t>
            </a:r>
          </a:p>
          <a:p>
            <a:r>
              <a:rPr lang="en-US" sz="4400"/>
              <a:t>Editing a Billing Item</a:t>
            </a:r>
            <a:endParaRPr lang="en-US" sz="4400" dirty="0"/>
          </a:p>
        </p:txBody>
      </p:sp>
      <p:pic>
        <p:nvPicPr>
          <p:cNvPr id="7178" name="Picture 10" descr="document Vector Icons free download in SVG, PNG Format">
            <a:extLst>
              <a:ext uri="{FF2B5EF4-FFF2-40B4-BE49-F238E27FC236}">
                <a16:creationId xmlns:a16="http://schemas.microsoft.com/office/drawing/2014/main" id="{E824677F-3138-1C40-C08B-381830D39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4" y="4265894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06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D2074D89-CBAF-21DF-DB7D-1BC33DE82237}"/>
              </a:ext>
            </a:extLst>
          </p:cNvPr>
          <p:cNvSpPr txBox="1">
            <a:spLocks/>
          </p:cNvSpPr>
          <p:nvPr/>
        </p:nvSpPr>
        <p:spPr>
          <a:xfrm>
            <a:off x="388775" y="207884"/>
            <a:ext cx="10073951" cy="999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Today’s Session</a:t>
            </a:r>
            <a:endParaRPr lang="en-US" sz="5400" dirty="0">
              <a:latin typeface="Amazon Ember Medium" panose="020B0603020204030204" pitchFamily="34" charset="0"/>
              <a:ea typeface="Amazon Ember Medium" panose="020B0603020204030204" pitchFamily="34" charset="0"/>
              <a:cs typeface="Amazon Ember Medium" panose="020B0603020204030204" pitchFamily="34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CA754AF-0A20-819F-19DD-671BEF93F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6201724"/>
            <a:ext cx="2371725" cy="562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7C9168-4D94-2D59-7764-E5BA2AA81DB5}"/>
              </a:ext>
            </a:extLst>
          </p:cNvPr>
          <p:cNvSpPr txBox="1"/>
          <p:nvPr/>
        </p:nvSpPr>
        <p:spPr>
          <a:xfrm>
            <a:off x="2262187" y="1438274"/>
            <a:ext cx="76676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Logging in</a:t>
            </a:r>
          </a:p>
          <a:p>
            <a:r>
              <a:rPr lang="en-US" sz="4400"/>
              <a:t>Password Reset</a:t>
            </a:r>
          </a:p>
          <a:p>
            <a:r>
              <a:rPr lang="en-US" sz="4400"/>
              <a:t>Attorney Dashboard</a:t>
            </a:r>
          </a:p>
          <a:p>
            <a:r>
              <a:rPr lang="en-US" sz="4400"/>
              <a:t>Creating a Billing Item</a:t>
            </a:r>
          </a:p>
          <a:p>
            <a:r>
              <a:rPr lang="en-US" sz="4400"/>
              <a:t>Attaching Documentation</a:t>
            </a:r>
          </a:p>
          <a:p>
            <a:r>
              <a:rPr lang="en-US" sz="4400"/>
              <a:t>Editing a Billing Item</a:t>
            </a:r>
            <a:endParaRPr lang="en-US" sz="4400" dirty="0"/>
          </a:p>
        </p:txBody>
      </p:sp>
      <p:pic>
        <p:nvPicPr>
          <p:cNvPr id="7180" name="Picture 12" descr="Pencil Icon | Line Iconpack | IconsMind">
            <a:extLst>
              <a:ext uri="{FF2B5EF4-FFF2-40B4-BE49-F238E27FC236}">
                <a16:creationId xmlns:a16="http://schemas.microsoft.com/office/drawing/2014/main" id="{E8EA0E06-66F1-D493-4DA6-06F79E1A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1" y="4961743"/>
            <a:ext cx="446017" cy="44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9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D2074D89-CBAF-21DF-DB7D-1BC33DE82237}"/>
              </a:ext>
            </a:extLst>
          </p:cNvPr>
          <p:cNvSpPr txBox="1">
            <a:spLocks/>
          </p:cNvSpPr>
          <p:nvPr/>
        </p:nvSpPr>
        <p:spPr>
          <a:xfrm>
            <a:off x="388775" y="207884"/>
            <a:ext cx="10073951" cy="999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Next Week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CA754AF-0A20-819F-19DD-671BEF93F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6201724"/>
            <a:ext cx="2371725" cy="562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7C9168-4D94-2D59-7764-E5BA2AA81DB5}"/>
              </a:ext>
            </a:extLst>
          </p:cNvPr>
          <p:cNvSpPr txBox="1"/>
          <p:nvPr/>
        </p:nvSpPr>
        <p:spPr>
          <a:xfrm>
            <a:off x="2262187" y="2227168"/>
            <a:ext cx="76676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Creating an Invoice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Attaching Billing Items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The Approval Process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9309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D2074D89-CBAF-21DF-DB7D-1BC33DE82237}"/>
              </a:ext>
            </a:extLst>
          </p:cNvPr>
          <p:cNvSpPr txBox="1">
            <a:spLocks/>
          </p:cNvSpPr>
          <p:nvPr/>
        </p:nvSpPr>
        <p:spPr>
          <a:xfrm>
            <a:off x="388775" y="207884"/>
            <a:ext cx="10073951" cy="999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Thank you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CA754AF-0A20-819F-19DD-671BEF93F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6201724"/>
            <a:ext cx="2371725" cy="562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7C9168-4D94-2D59-7764-E5BA2AA81DB5}"/>
              </a:ext>
            </a:extLst>
          </p:cNvPr>
          <p:cNvSpPr txBox="1"/>
          <p:nvPr/>
        </p:nvSpPr>
        <p:spPr>
          <a:xfrm>
            <a:off x="702328" y="1396462"/>
            <a:ext cx="98670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/>
              <a:t>For technological questions surrounding the application, please contact our IT team at </a:t>
            </a:r>
            <a:r>
              <a:rPr lang="en-US" sz="2800" dirty="0">
                <a:hlinkClick r:id="rId4"/>
              </a:rPr>
              <a:t>IDSDIT@waynecountymi.gov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For policy questions surrounding payment and billing activities, please contact </a:t>
            </a:r>
            <a:r>
              <a:rPr lang="en-US" sz="2800" dirty="0">
                <a:hlinkClick r:id="rId5"/>
              </a:rPr>
              <a:t>IDSDWayne@waynecountymi.gov</a:t>
            </a:r>
            <a:r>
              <a:rPr lang="en-US" sz="2800" dirty="0"/>
              <a:t> or </a:t>
            </a:r>
            <a:r>
              <a:rPr lang="en-US" sz="2800" dirty="0">
                <a:hlinkClick r:id="rId6"/>
              </a:rPr>
              <a:t>IDSDAttorney@waynecountymi.gov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For questions about updating your w-9, billing address, or electronic payment account information, please contact </a:t>
            </a:r>
            <a:r>
              <a:rPr lang="en-US" sz="2800" dirty="0">
                <a:hlinkClick r:id="rId7"/>
              </a:rPr>
              <a:t>IDSDFinance@waynecountymi.gov</a:t>
            </a:r>
            <a:endParaRPr lang="en-US" sz="28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99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CD49C-3A39-75EF-3801-B06C2E2F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112"/>
            <a:ext cx="10515600" cy="1325563"/>
          </a:xfrm>
        </p:spPr>
        <p:txBody>
          <a:bodyPr/>
          <a:lstStyle/>
          <a:p>
            <a:br>
              <a:rPr lang="en-US" sz="4400" b="1" dirty="0"/>
            </a:b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D2074D89-CBAF-21DF-DB7D-1BC33DE82237}"/>
              </a:ext>
            </a:extLst>
          </p:cNvPr>
          <p:cNvSpPr txBox="1">
            <a:spLocks/>
          </p:cNvSpPr>
          <p:nvPr/>
        </p:nvSpPr>
        <p:spPr>
          <a:xfrm>
            <a:off x="388775" y="207884"/>
            <a:ext cx="10073951" cy="999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When will the app launch?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FBA3D-B682-15C4-6454-EBDB880EBFEE}"/>
              </a:ext>
            </a:extLst>
          </p:cNvPr>
          <p:cNvSpPr txBox="1"/>
          <p:nvPr/>
        </p:nvSpPr>
        <p:spPr>
          <a:xfrm>
            <a:off x="2985247" y="2926975"/>
            <a:ext cx="6221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Friday, March 1</a:t>
            </a:r>
            <a:r>
              <a:rPr lang="en-US" sz="5400" baseline="300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st</a:t>
            </a:r>
            <a:r>
              <a:rPr lang="en-US" sz="54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 2024</a:t>
            </a:r>
          </a:p>
        </p:txBody>
      </p:sp>
      <p:pic>
        <p:nvPicPr>
          <p:cNvPr id="2050" name="Picture 2" descr="calendar Vector Icons free download in SVG, PNG Format">
            <a:extLst>
              <a:ext uri="{FF2B5EF4-FFF2-40B4-BE49-F238E27FC236}">
                <a16:creationId xmlns:a16="http://schemas.microsoft.com/office/drawing/2014/main" id="{C9B73C13-630F-0DBB-3279-792DCEC63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1" y="2871808"/>
            <a:ext cx="932330" cy="93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CA754AF-0A20-819F-19DD-671BEF93F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6201724"/>
            <a:ext cx="2371725" cy="5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CD49C-3A39-75EF-3801-B06C2E2F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112"/>
            <a:ext cx="10515600" cy="1325563"/>
          </a:xfrm>
        </p:spPr>
        <p:txBody>
          <a:bodyPr/>
          <a:lstStyle/>
          <a:p>
            <a:br>
              <a:rPr lang="en-US" sz="4400" b="1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083A71-7957-3F02-406B-24033B144326}"/>
              </a:ext>
            </a:extLst>
          </p:cNvPr>
          <p:cNvSpPr txBox="1"/>
          <p:nvPr/>
        </p:nvSpPr>
        <p:spPr>
          <a:xfrm>
            <a:off x="388775" y="1094343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https://www.waynecounty.com/departments/ids/home.aspx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A8EBBA-8CEC-2A8B-65F4-4F0127BD0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948" y="1799577"/>
            <a:ext cx="8458103" cy="45064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E6B2D0-75A7-C9D2-6F5B-99FF40BCB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19350" y="1463675"/>
            <a:ext cx="2419350" cy="49720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DB676A-4566-FE12-EAC8-EFC4F9AE7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28875" y="1425575"/>
            <a:ext cx="2428875" cy="5010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5F5CEA-EB38-35A6-3FA6-9E82DB80B8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28876" y="1425575"/>
            <a:ext cx="2428875" cy="5105400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D2074D89-CBAF-21DF-DB7D-1BC33DE82237}"/>
              </a:ext>
            </a:extLst>
          </p:cNvPr>
          <p:cNvSpPr txBox="1">
            <a:spLocks/>
          </p:cNvSpPr>
          <p:nvPr/>
        </p:nvSpPr>
        <p:spPr>
          <a:xfrm>
            <a:off x="388775" y="207884"/>
            <a:ext cx="10073951" cy="999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Where can I find the app?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F8BB409-F1CE-4152-4359-B1E79F779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08" y="1228480"/>
            <a:ext cx="282789" cy="31527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C158215-6D43-43FF-8203-1BC41A8C174D}"/>
              </a:ext>
            </a:extLst>
          </p:cNvPr>
          <p:cNvSpPr/>
          <p:nvPr/>
        </p:nvSpPr>
        <p:spPr>
          <a:xfrm>
            <a:off x="9500119" y="369618"/>
            <a:ext cx="2258008" cy="2208745"/>
          </a:xfrm>
          <a:prstGeom prst="ellipse">
            <a:avLst/>
          </a:prstGeom>
          <a:solidFill>
            <a:srgbClr val="007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030" name="Picture 6" descr="Cell phone - Free technology icons">
            <a:extLst>
              <a:ext uri="{FF2B5EF4-FFF2-40B4-BE49-F238E27FC236}">
                <a16:creationId xmlns:a16="http://schemas.microsoft.com/office/drawing/2014/main" id="{6B52FE91-4E79-4506-945B-4F36C9CF2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050" y="1228480"/>
            <a:ext cx="525175" cy="52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9E652A-C023-492B-A7D5-12774C37DE60}"/>
              </a:ext>
            </a:extLst>
          </p:cNvPr>
          <p:cNvSpPr txBox="1"/>
          <p:nvPr/>
        </p:nvSpPr>
        <p:spPr>
          <a:xfrm>
            <a:off x="10221366" y="1043964"/>
            <a:ext cx="1876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Works on mobile!</a:t>
            </a:r>
          </a:p>
        </p:txBody>
      </p:sp>
    </p:spTree>
    <p:extLst>
      <p:ext uri="{BB962C8B-B14F-4D97-AF65-F5344CB8AC3E}">
        <p14:creationId xmlns:p14="http://schemas.microsoft.com/office/powerpoint/2010/main" val="329059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25 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25 -2.59259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CD49C-3A39-75EF-3801-B06C2E2F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112"/>
            <a:ext cx="10515600" cy="1325563"/>
          </a:xfrm>
        </p:spPr>
        <p:txBody>
          <a:bodyPr/>
          <a:lstStyle/>
          <a:p>
            <a:br>
              <a:rPr lang="en-US" sz="4400" b="1" dirty="0"/>
            </a:b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D2074D89-CBAF-21DF-DB7D-1BC33DE82237}"/>
              </a:ext>
            </a:extLst>
          </p:cNvPr>
          <p:cNvSpPr txBox="1">
            <a:spLocks/>
          </p:cNvSpPr>
          <p:nvPr/>
        </p:nvSpPr>
        <p:spPr>
          <a:xfrm>
            <a:off x="388775" y="207884"/>
            <a:ext cx="10073951" cy="999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Where can I find help?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CA754AF-0A20-819F-19DD-671BEF93F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6201724"/>
            <a:ext cx="2371725" cy="562916"/>
          </a:xfrm>
          <a:prstGeom prst="rect">
            <a:avLst/>
          </a:prstGeom>
        </p:spPr>
      </p:pic>
      <p:pic>
        <p:nvPicPr>
          <p:cNvPr id="4100" name="Picture 4" descr="Image preview">
            <a:extLst>
              <a:ext uri="{FF2B5EF4-FFF2-40B4-BE49-F238E27FC236}">
                <a16:creationId xmlns:a16="http://schemas.microsoft.com/office/drawing/2014/main" id="{9BDD68B7-CDB9-CEDB-EF85-DCD03106F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449" y="1195789"/>
            <a:ext cx="7309175" cy="500593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63204031-DC2F-87F1-B0DD-30649BF6EF86}"/>
              </a:ext>
            </a:extLst>
          </p:cNvPr>
          <p:cNvSpPr/>
          <p:nvPr/>
        </p:nvSpPr>
        <p:spPr>
          <a:xfrm>
            <a:off x="7839075" y="4533900"/>
            <a:ext cx="390525" cy="209550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F2EB6D-1834-DD8E-7215-891F02E43B78}"/>
              </a:ext>
            </a:extLst>
          </p:cNvPr>
          <p:cNvSpPr txBox="1"/>
          <p:nvPr/>
        </p:nvSpPr>
        <p:spPr>
          <a:xfrm>
            <a:off x="388775" y="1191135"/>
            <a:ext cx="7577908" cy="369332"/>
          </a:xfrm>
          <a:prstGeom prst="rect">
            <a:avLst/>
          </a:prstGeom>
          <a:solidFill>
            <a:srgbClr val="1F2A4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https://www.waynecounty.com/departments/ids/attorney-billing-training.aspx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CD49C-3A39-75EF-3801-B06C2E2F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112"/>
            <a:ext cx="10515600" cy="1325563"/>
          </a:xfrm>
        </p:spPr>
        <p:txBody>
          <a:bodyPr/>
          <a:lstStyle/>
          <a:p>
            <a:br>
              <a:rPr lang="en-US" sz="4400" b="1" dirty="0"/>
            </a:b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D2074D89-CBAF-21DF-DB7D-1BC33DE82237}"/>
              </a:ext>
            </a:extLst>
          </p:cNvPr>
          <p:cNvSpPr txBox="1">
            <a:spLocks/>
          </p:cNvSpPr>
          <p:nvPr/>
        </p:nvSpPr>
        <p:spPr>
          <a:xfrm>
            <a:off x="388775" y="207884"/>
            <a:ext cx="10073951" cy="999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Where can I find help?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CA754AF-0A20-819F-19DD-671BEF93F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6201724"/>
            <a:ext cx="2371725" cy="5629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C49081-4EA2-45FA-8708-AB7574F4FFD4}"/>
              </a:ext>
            </a:extLst>
          </p:cNvPr>
          <p:cNvSpPr txBox="1"/>
          <p:nvPr/>
        </p:nvSpPr>
        <p:spPr>
          <a:xfrm>
            <a:off x="388775" y="3892032"/>
            <a:ext cx="3054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https://www.waynecounty.com/departments/ids/attorney-billing-training.aspx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6E3E81-5911-4E5C-AD1C-F11917CEE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761" y="1163098"/>
            <a:ext cx="6778390" cy="55567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A75F84-F49D-425B-AF72-A8EE5AFF0137}"/>
              </a:ext>
            </a:extLst>
          </p:cNvPr>
          <p:cNvSpPr txBox="1"/>
          <p:nvPr/>
        </p:nvSpPr>
        <p:spPr>
          <a:xfrm>
            <a:off x="284240" y="1859340"/>
            <a:ext cx="34574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Videos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Live Training Recordings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Practice Application</a:t>
            </a:r>
          </a:p>
        </p:txBody>
      </p:sp>
    </p:spTree>
    <p:extLst>
      <p:ext uri="{BB962C8B-B14F-4D97-AF65-F5344CB8AC3E}">
        <p14:creationId xmlns:p14="http://schemas.microsoft.com/office/powerpoint/2010/main" val="13940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D2074D89-CBAF-21DF-DB7D-1BC33DE82237}"/>
              </a:ext>
            </a:extLst>
          </p:cNvPr>
          <p:cNvSpPr txBox="1">
            <a:spLocks/>
          </p:cNvSpPr>
          <p:nvPr/>
        </p:nvSpPr>
        <p:spPr>
          <a:xfrm>
            <a:off x="388775" y="207884"/>
            <a:ext cx="10073951" cy="999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Today’s Session</a:t>
            </a:r>
            <a:endParaRPr lang="en-US" sz="5400" dirty="0">
              <a:latin typeface="Amazon Ember Medium" panose="020B0603020204030204" pitchFamily="34" charset="0"/>
              <a:ea typeface="Amazon Ember Medium" panose="020B0603020204030204" pitchFamily="34" charset="0"/>
              <a:cs typeface="Amazon Ember Medium" panose="020B0603020204030204" pitchFamily="34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CA754AF-0A20-819F-19DD-671BEF93F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6201724"/>
            <a:ext cx="2371725" cy="562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7C9168-4D94-2D59-7764-E5BA2AA81DB5}"/>
              </a:ext>
            </a:extLst>
          </p:cNvPr>
          <p:cNvSpPr txBox="1"/>
          <p:nvPr/>
        </p:nvSpPr>
        <p:spPr>
          <a:xfrm>
            <a:off x="2262187" y="1438274"/>
            <a:ext cx="76676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Logging in</a:t>
            </a:r>
          </a:p>
          <a:p>
            <a:r>
              <a:rPr lang="en-US" sz="4400"/>
              <a:t>Password Reset</a:t>
            </a:r>
          </a:p>
          <a:p>
            <a:r>
              <a:rPr lang="en-US" sz="4400"/>
              <a:t>Attorney Dashboard</a:t>
            </a:r>
          </a:p>
          <a:p>
            <a:r>
              <a:rPr lang="en-US" sz="4400"/>
              <a:t>Creating a Billing Item</a:t>
            </a:r>
          </a:p>
          <a:p>
            <a:r>
              <a:rPr lang="en-US" sz="4400"/>
              <a:t>Attaching Documentation</a:t>
            </a:r>
          </a:p>
          <a:p>
            <a:r>
              <a:rPr lang="en-US" sz="4400"/>
              <a:t>Editing a Billing Item</a:t>
            </a:r>
            <a:endParaRPr lang="en-US" sz="4400" dirty="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B977FCE9-E5CD-E407-A8D5-D5263EDF5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1" y="1619931"/>
            <a:ext cx="485775" cy="49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2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D2074D89-CBAF-21DF-DB7D-1BC33DE82237}"/>
              </a:ext>
            </a:extLst>
          </p:cNvPr>
          <p:cNvSpPr txBox="1">
            <a:spLocks/>
          </p:cNvSpPr>
          <p:nvPr/>
        </p:nvSpPr>
        <p:spPr>
          <a:xfrm>
            <a:off x="388775" y="207884"/>
            <a:ext cx="10073951" cy="999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Activating Your Account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CA754AF-0A20-819F-19DD-671BEF93F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6201724"/>
            <a:ext cx="2371725" cy="562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6B942-2A8A-B689-4733-CF1976490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337" y="1207850"/>
            <a:ext cx="6981825" cy="5086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05085F-E8CA-2293-C531-1629A012B74D}"/>
              </a:ext>
            </a:extLst>
          </p:cNvPr>
          <p:cNvSpPr txBox="1"/>
          <p:nvPr/>
        </p:nvSpPr>
        <p:spPr>
          <a:xfrm>
            <a:off x="495300" y="1876424"/>
            <a:ext cx="31623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Activation emails sent out Friday, March 1</a:t>
            </a:r>
            <a:r>
              <a:rPr lang="en-US" baseline="30000" dirty="0"/>
              <a:t>st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From: </a:t>
            </a:r>
            <a:r>
              <a:rPr lang="en-US" dirty="0">
                <a:hlinkClick r:id="rId5"/>
              </a:rPr>
              <a:t>no-reply@oracle.com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Links expire after 7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If you require a new activation link please contact: IDSDIT@waynecountymi.gov</a:t>
            </a:r>
          </a:p>
        </p:txBody>
      </p:sp>
    </p:spTree>
    <p:extLst>
      <p:ext uri="{BB962C8B-B14F-4D97-AF65-F5344CB8AC3E}">
        <p14:creationId xmlns:p14="http://schemas.microsoft.com/office/powerpoint/2010/main" val="20939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D2074D89-CBAF-21DF-DB7D-1BC33DE82237}"/>
              </a:ext>
            </a:extLst>
          </p:cNvPr>
          <p:cNvSpPr txBox="1">
            <a:spLocks/>
          </p:cNvSpPr>
          <p:nvPr/>
        </p:nvSpPr>
        <p:spPr>
          <a:xfrm>
            <a:off x="388775" y="207884"/>
            <a:ext cx="10073951" cy="999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Today’s Session</a:t>
            </a:r>
            <a:endParaRPr lang="en-US" sz="5400" dirty="0">
              <a:latin typeface="Amazon Ember Medium" panose="020B0603020204030204" pitchFamily="34" charset="0"/>
              <a:ea typeface="Amazon Ember Medium" panose="020B0603020204030204" pitchFamily="34" charset="0"/>
              <a:cs typeface="Amazon Ember Medium" panose="020B0603020204030204" pitchFamily="34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CA754AF-0A20-819F-19DD-671BEF93F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6201724"/>
            <a:ext cx="2371725" cy="562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7C9168-4D94-2D59-7764-E5BA2AA81DB5}"/>
              </a:ext>
            </a:extLst>
          </p:cNvPr>
          <p:cNvSpPr txBox="1"/>
          <p:nvPr/>
        </p:nvSpPr>
        <p:spPr>
          <a:xfrm>
            <a:off x="2262187" y="1438274"/>
            <a:ext cx="76676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Logging in</a:t>
            </a:r>
          </a:p>
          <a:p>
            <a:r>
              <a:rPr lang="en-US" sz="4400"/>
              <a:t>Password Reset</a:t>
            </a:r>
          </a:p>
          <a:p>
            <a:r>
              <a:rPr lang="en-US" sz="4400"/>
              <a:t>Attorney Dashboard</a:t>
            </a:r>
          </a:p>
          <a:p>
            <a:r>
              <a:rPr lang="en-US" sz="4400"/>
              <a:t>Creating a Billing Item</a:t>
            </a:r>
          </a:p>
          <a:p>
            <a:r>
              <a:rPr lang="en-US" sz="4400"/>
              <a:t>Attaching Documentation</a:t>
            </a:r>
          </a:p>
          <a:p>
            <a:r>
              <a:rPr lang="en-US" sz="4400"/>
              <a:t>Editing a Billing Item</a:t>
            </a:r>
            <a:endParaRPr lang="en-US" sz="4400" dirty="0"/>
          </a:p>
        </p:txBody>
      </p:sp>
      <p:pic>
        <p:nvPicPr>
          <p:cNvPr id="7176" name="Picture 8" descr="Reset-Password Icons - Free SVG &amp; PNG Reset-Password Images - Noun Project">
            <a:extLst>
              <a:ext uri="{FF2B5EF4-FFF2-40B4-BE49-F238E27FC236}">
                <a16:creationId xmlns:a16="http://schemas.microsoft.com/office/drawing/2014/main" id="{2B761789-CE52-041E-8704-EFBD818FF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55" y="2197802"/>
            <a:ext cx="665663" cy="66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03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D2074D89-CBAF-21DF-DB7D-1BC33DE82237}"/>
              </a:ext>
            </a:extLst>
          </p:cNvPr>
          <p:cNvSpPr txBox="1">
            <a:spLocks/>
          </p:cNvSpPr>
          <p:nvPr/>
        </p:nvSpPr>
        <p:spPr>
          <a:xfrm>
            <a:off x="388775" y="207884"/>
            <a:ext cx="10073951" cy="999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Today’s Session</a:t>
            </a:r>
            <a:endParaRPr lang="en-US" sz="5400" dirty="0">
              <a:latin typeface="Amazon Ember Medium" panose="020B0603020204030204" pitchFamily="34" charset="0"/>
              <a:ea typeface="Amazon Ember Medium" panose="020B0603020204030204" pitchFamily="34" charset="0"/>
              <a:cs typeface="Amazon Ember Medium" panose="020B0603020204030204" pitchFamily="34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CA754AF-0A20-819F-19DD-671BEF93F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6201724"/>
            <a:ext cx="2371725" cy="562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7C9168-4D94-2D59-7764-E5BA2AA81DB5}"/>
              </a:ext>
            </a:extLst>
          </p:cNvPr>
          <p:cNvSpPr txBox="1"/>
          <p:nvPr/>
        </p:nvSpPr>
        <p:spPr>
          <a:xfrm>
            <a:off x="2262187" y="1438274"/>
            <a:ext cx="76676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Logging in</a:t>
            </a:r>
          </a:p>
          <a:p>
            <a:r>
              <a:rPr lang="en-US" sz="4400"/>
              <a:t>Password Reset</a:t>
            </a:r>
          </a:p>
          <a:p>
            <a:r>
              <a:rPr lang="en-US" sz="4400"/>
              <a:t>Attorney Dashboard</a:t>
            </a:r>
          </a:p>
          <a:p>
            <a:r>
              <a:rPr lang="en-US" sz="4400"/>
              <a:t>Creating a Billing Item</a:t>
            </a:r>
          </a:p>
          <a:p>
            <a:r>
              <a:rPr lang="en-US" sz="4400"/>
              <a:t>Attaching Documentation</a:t>
            </a:r>
          </a:p>
          <a:p>
            <a:r>
              <a:rPr lang="en-US" sz="4400"/>
              <a:t>Editing a Billing Item</a:t>
            </a:r>
            <a:endParaRPr lang="en-US" sz="4400" dirty="0"/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223828F-3AAA-58DD-86E6-3E21ECF54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29475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824b0de-96e0-4d9e-b4ba-d5c0c0a028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89FC709BD3364E995E0B7371653C17" ma:contentTypeVersion="16" ma:contentTypeDescription="Create a new document." ma:contentTypeScope="" ma:versionID="b4519f698bf6b51d71f251cb1e3c4491">
  <xsd:schema xmlns:xsd="http://www.w3.org/2001/XMLSchema" xmlns:xs="http://www.w3.org/2001/XMLSchema" xmlns:p="http://schemas.microsoft.com/office/2006/metadata/properties" xmlns:ns3="d824b0de-96e0-4d9e-b4ba-d5c0c0a028ed" xmlns:ns4="fe49ac61-08ca-47fb-a618-a799dc264ab3" targetNamespace="http://schemas.microsoft.com/office/2006/metadata/properties" ma:root="true" ma:fieldsID="b68a055ff5bea501dc0b281b0f76f3fe" ns3:_="" ns4:_="">
    <xsd:import namespace="d824b0de-96e0-4d9e-b4ba-d5c0c0a028ed"/>
    <xsd:import namespace="fe49ac61-08ca-47fb-a618-a799dc264a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4b0de-96e0-4d9e-b4ba-d5c0c0a02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9ac61-08ca-47fb-a618-a799dc264ab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AE9933-D784-4DCF-A27A-C8933183C633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fe49ac61-08ca-47fb-a618-a799dc264ab3"/>
    <ds:schemaRef ds:uri="http://schemas.microsoft.com/office/2006/documentManagement/types"/>
    <ds:schemaRef ds:uri="d824b0de-96e0-4d9e-b4ba-d5c0c0a028ed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3114FD8-AD57-4F2C-862E-C5B3D799E8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D646A3-9A50-4474-82B6-76536D519F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24b0de-96e0-4d9e-b4ba-d5c0c0a028ed"/>
    <ds:schemaRef ds:uri="fe49ac61-08ca-47fb-a618-a799dc264a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332</Words>
  <Application>Microsoft Office PowerPoint</Application>
  <PresentationFormat>Widescreen</PresentationFormat>
  <Paragraphs>99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Amazon Ember Medium</vt:lpstr>
      <vt:lpstr>Aptos</vt:lpstr>
      <vt:lpstr>Arial</vt:lpstr>
      <vt:lpstr>Calibri</vt:lpstr>
      <vt:lpstr>Calibri Light</vt:lpstr>
      <vt:lpstr>Office Theme</vt:lpstr>
      <vt:lpstr>Attorney Billing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Charter County of Wayne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Attorney Billing</dc:title>
  <dc:creator>Natalie Erickson</dc:creator>
  <cp:lastModifiedBy>Natalie Erickson</cp:lastModifiedBy>
  <cp:revision>5</cp:revision>
  <dcterms:created xsi:type="dcterms:W3CDTF">2024-02-15T16:40:10Z</dcterms:created>
  <dcterms:modified xsi:type="dcterms:W3CDTF">2024-02-16T17:51:37Z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0x0101006489FC709BD3364E995E0B7371653C17</vt:lpwstr>
  </property>
</Properties>
</file>